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87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97000">
              <a:srgbClr val="FF87E1"/>
            </a:gs>
            <a:gs pos="45000">
              <a:srgbClr val="FFFF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F7FA-05F7-FA47-85B0-4EE35874C3FF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33C2-340A-6743-AD8B-8608E973D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8988"/>
            <a:ext cx="7772400" cy="1664256"/>
          </a:xfrm>
        </p:spPr>
        <p:txBody>
          <a:bodyPr/>
          <a:lstStyle/>
          <a:p>
            <a:r>
              <a:rPr lang="en-US" dirty="0" smtClean="0">
                <a:latin typeface="Elephants in Cherry Trees"/>
                <a:cs typeface="Elephants in Cherry Trees"/>
              </a:rPr>
              <a:t>Possessive Adjectives</a:t>
            </a:r>
            <a:endParaRPr lang="en-US" dirty="0">
              <a:latin typeface="Elephants in Cherry Trees"/>
              <a:cs typeface="Elephants in Cherry Tre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b="1" dirty="0">
                <a:latin typeface="Elephants in Cherry Trees"/>
                <a:cs typeface="Elephants in Cherry Trees"/>
              </a:rPr>
              <a:t>Possession is 9/10 of the law!</a:t>
            </a:r>
            <a:endParaRPr lang="en-US" dirty="0">
              <a:latin typeface="Elephants in Cherry Trees"/>
              <a:cs typeface="Elephants in Cherry Trees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938" y="3600451"/>
            <a:ext cx="2284123" cy="266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288" y="1192696"/>
            <a:ext cx="763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In Spanish there is </a:t>
            </a:r>
            <a:r>
              <a:rPr lang="en-US" b="1" dirty="0">
                <a:latin typeface="Elephants in Cherry Trees"/>
                <a:cs typeface="Elephants in Cherry Trees"/>
              </a:rPr>
              <a:t>no</a:t>
            </a:r>
            <a:r>
              <a:rPr lang="en-US" dirty="0">
                <a:latin typeface="Elephants in Cherry Trees"/>
                <a:cs typeface="Elephants in Cherry Trees"/>
              </a:rPr>
              <a:t> apostrophe “</a:t>
            </a:r>
            <a:r>
              <a:rPr lang="en-US" dirty="0" err="1">
                <a:latin typeface="Elephants in Cherry Trees"/>
                <a:cs typeface="Elephants in Cherry Trees"/>
              </a:rPr>
              <a:t>s</a:t>
            </a:r>
            <a:r>
              <a:rPr lang="en-US" dirty="0">
                <a:latin typeface="Elephants in Cherry Trees"/>
                <a:cs typeface="Elephants in Cherry Trees"/>
              </a:rPr>
              <a:t>”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2700" y="4879209"/>
            <a:ext cx="8741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(David</a:t>
            </a:r>
            <a:r>
              <a:rPr lang="en-US" b="1" u="sng" dirty="0">
                <a:latin typeface="Elephants in Cherry Trees"/>
                <a:cs typeface="Elephants in Cherry Trees"/>
              </a:rPr>
              <a:t>’s</a:t>
            </a:r>
            <a:r>
              <a:rPr lang="en-US" dirty="0">
                <a:latin typeface="Elephants in Cherry Trees"/>
                <a:cs typeface="Elephants in Cherry Trees"/>
              </a:rPr>
              <a:t>) to show ownership or possession. So, What do we do? I’m so glad you asked!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499" y="1765798"/>
            <a:ext cx="2003437" cy="2992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073" y="1177206"/>
            <a:ext cx="8270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There are two ways to show ownership in Spanish.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9" y="2844800"/>
            <a:ext cx="4094341" cy="2790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723" y="1332102"/>
            <a:ext cx="8772277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There are two ways to show ownership in Spanish</a:t>
            </a:r>
            <a:r>
              <a:rPr lang="en-US" dirty="0" smtClean="0">
                <a:latin typeface="Elephants in Cherry Trees"/>
                <a:cs typeface="Elephants in Cherry Trees"/>
              </a:rPr>
              <a:t>.</a:t>
            </a:r>
          </a:p>
          <a:p>
            <a:endParaRPr lang="en-US" dirty="0" smtClean="0">
              <a:latin typeface="Elephants in Cherry Trees"/>
              <a:cs typeface="Elephants in Cherry Trees"/>
            </a:endParaRPr>
          </a:p>
          <a:p>
            <a:pPr lvl="0"/>
            <a:r>
              <a:rPr lang="en-US" dirty="0">
                <a:latin typeface="Elephants in Cherry Trees"/>
                <a:cs typeface="Elephants in Cherry Trees"/>
              </a:rPr>
              <a:t>Use a “de” construction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lvl="0"/>
            <a:endParaRPr lang="en-US" dirty="0" smtClean="0">
              <a:latin typeface="Elephants in Cherry Trees"/>
              <a:cs typeface="Elephants in Cherry Trees"/>
            </a:endParaRPr>
          </a:p>
          <a:p>
            <a:pPr lvl="1"/>
            <a:r>
              <a:rPr lang="en-US" dirty="0">
                <a:latin typeface="Elephants in Cherry Trees"/>
                <a:cs typeface="Elephants in Cherry Trees"/>
              </a:rPr>
              <a:t>Use this formula –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lvl="1"/>
            <a:endParaRPr lang="en-US" b="1" dirty="0">
              <a:latin typeface="Elephants in Cherry Trees"/>
              <a:cs typeface="Elephants in Cherry Trees"/>
            </a:endParaRPr>
          </a:p>
          <a:p>
            <a:pPr lvl="1"/>
            <a:r>
              <a:rPr lang="en-US" b="1" dirty="0" smtClean="0">
                <a:latin typeface="Elephants in Cherry Trees"/>
                <a:cs typeface="Elephants in Cherry Trees"/>
              </a:rPr>
              <a:t>article </a:t>
            </a:r>
            <a:r>
              <a:rPr lang="en-US" b="1" dirty="0">
                <a:latin typeface="Elephants in Cherry Trees"/>
                <a:cs typeface="Elephants in Cherry Trees"/>
              </a:rPr>
              <a:t>+ noun + de + owner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lvl="1"/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>
                <a:latin typeface="Elephants in Cherry Trees"/>
                <a:cs typeface="Elephants in Cherry Trees"/>
              </a:rPr>
              <a:t>Examples: </a:t>
            </a:r>
            <a:r>
              <a:rPr lang="en-US" dirty="0" smtClean="0">
                <a:latin typeface="Elephants in Cherry Trees"/>
                <a:cs typeface="Elephants in Cherry Trees"/>
              </a:rPr>
              <a:t>	</a:t>
            </a:r>
          </a:p>
          <a:p>
            <a:endParaRPr lang="en-US" dirty="0">
              <a:latin typeface="Elephants in Cherry Trees"/>
              <a:cs typeface="Elephants in Cherry Trees"/>
            </a:endParaRPr>
          </a:p>
          <a:p>
            <a:r>
              <a:rPr lang="en-US" dirty="0" smtClean="0">
                <a:latin typeface="Elephants in Cherry Trees"/>
                <a:cs typeface="Elephants in Cherry Trees"/>
              </a:rPr>
              <a:t>el </a:t>
            </a:r>
            <a:r>
              <a:rPr lang="en-US" dirty="0" err="1">
                <a:latin typeface="Elephants in Cherry Trees"/>
                <a:cs typeface="Elephants in Cherry Trees"/>
              </a:rPr>
              <a:t>libro</a:t>
            </a:r>
            <a:r>
              <a:rPr lang="en-US" dirty="0">
                <a:latin typeface="Elephants in Cherry Trees"/>
                <a:cs typeface="Elephants in Cherry Trees"/>
              </a:rPr>
              <a:t> de Maria (lit: the book of Maria)</a:t>
            </a:r>
          </a:p>
          <a:p>
            <a:r>
              <a:rPr lang="en-US" dirty="0">
                <a:latin typeface="Elephants in Cherry Trees"/>
                <a:cs typeface="Elephants in Cherry Trees"/>
              </a:rPr>
              <a:t> 				</a:t>
            </a:r>
            <a:r>
              <a:rPr lang="en-US" dirty="0" smtClean="0">
                <a:latin typeface="Elephants in Cherry Trees"/>
                <a:cs typeface="Elephants in Cherry Trees"/>
              </a:rPr>
              <a:t>	</a:t>
            </a:r>
          </a:p>
          <a:p>
            <a:r>
              <a:rPr lang="en-US" dirty="0" smtClean="0">
                <a:latin typeface="Elephants in Cherry Trees"/>
                <a:cs typeface="Elephants in Cherry Trees"/>
              </a:rPr>
              <a:t>Los </a:t>
            </a:r>
            <a:r>
              <a:rPr lang="en-US" dirty="0" err="1">
                <a:latin typeface="Elephants in Cherry Trees"/>
                <a:cs typeface="Elephants in Cherry Trees"/>
              </a:rPr>
              <a:t>hermanos</a:t>
            </a:r>
            <a:r>
              <a:rPr lang="en-US" dirty="0">
                <a:latin typeface="Elephants in Cherry Trees"/>
                <a:cs typeface="Elephants in Cherry Trees"/>
              </a:rPr>
              <a:t> de </a:t>
            </a:r>
            <a:r>
              <a:rPr lang="en-US" dirty="0" err="1">
                <a:latin typeface="Elephants in Cherry Trees"/>
                <a:cs typeface="Elephants in Cherry Trees"/>
              </a:rPr>
              <a:t>Paco</a:t>
            </a:r>
            <a:r>
              <a:rPr lang="en-US" dirty="0">
                <a:latin typeface="Elephants in Cherry Trees"/>
                <a:cs typeface="Elephants in Cherry Trees"/>
              </a:rPr>
              <a:t> (lit: the brothers of </a:t>
            </a:r>
            <a:r>
              <a:rPr lang="en-US" dirty="0" err="1">
                <a:latin typeface="Elephants in Cherry Trees"/>
                <a:cs typeface="Elephants in Cherry Trees"/>
              </a:rPr>
              <a:t>Paco</a:t>
            </a:r>
            <a:r>
              <a:rPr lang="en-US" dirty="0">
                <a:latin typeface="Elephants in Cherry Trees"/>
                <a:cs typeface="Elephants in Cherry Trees"/>
              </a:rPr>
              <a:t>)</a:t>
            </a:r>
          </a:p>
          <a:p>
            <a:endParaRPr lang="en-US" dirty="0">
              <a:latin typeface="Elephants in Cherry Trees"/>
              <a:cs typeface="Elephants in Cherry Tre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769" y="666051"/>
            <a:ext cx="88342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latin typeface="Elephants in Cherry Trees"/>
                <a:cs typeface="Elephants in Cherry Trees"/>
              </a:rPr>
              <a:t>Use possessive </a:t>
            </a:r>
            <a:r>
              <a:rPr lang="en-US" dirty="0" smtClean="0">
                <a:latin typeface="Elephants in Cherry Trees"/>
                <a:cs typeface="Elephants in Cherry Trees"/>
              </a:rPr>
              <a:t>adjectives!</a:t>
            </a:r>
          </a:p>
          <a:p>
            <a:pPr lvl="0"/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>
                <a:latin typeface="Elephants in Cherry Trees"/>
                <a:cs typeface="Elephants in Cherry Trees"/>
              </a:rPr>
              <a:t>Possessive adjectives in English </a:t>
            </a:r>
            <a:r>
              <a:rPr lang="en-US" dirty="0" smtClean="0">
                <a:latin typeface="Elephants in Cherry Trees"/>
                <a:cs typeface="Elephants in Cherry Trees"/>
              </a:rPr>
              <a:t>are:</a:t>
            </a:r>
          </a:p>
          <a:p>
            <a:endParaRPr lang="en-US" dirty="0" smtClean="0">
              <a:latin typeface="Elephants in Cherry Trees"/>
              <a:cs typeface="Elephants in Cherry Trees"/>
            </a:endParaRPr>
          </a:p>
          <a:p>
            <a:pPr algn="ctr">
              <a:buFont typeface="Arial"/>
              <a:buChar char="•"/>
            </a:pPr>
            <a:r>
              <a:rPr lang="en-US" dirty="0" smtClean="0">
                <a:latin typeface="Elephants in Cherry Trees"/>
                <a:cs typeface="Elephants in Cherry Trees"/>
              </a:rPr>
              <a:t>my</a:t>
            </a:r>
            <a:r>
              <a:rPr lang="en-US" dirty="0">
                <a:latin typeface="Elephants in Cherry Trees"/>
                <a:cs typeface="Elephants in Cherry Trees"/>
              </a:rPr>
              <a:t>,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algn="ctr">
              <a:buFont typeface="Arial"/>
              <a:buChar char="•"/>
            </a:pPr>
            <a:r>
              <a:rPr lang="en-US" dirty="0" smtClean="0">
                <a:latin typeface="Elephants in Cherry Trees"/>
                <a:cs typeface="Elephants in Cherry Trees"/>
              </a:rPr>
              <a:t>your</a:t>
            </a:r>
            <a:r>
              <a:rPr lang="en-US" dirty="0">
                <a:latin typeface="Elephants in Cherry Trees"/>
                <a:cs typeface="Elephants in Cherry Trees"/>
              </a:rPr>
              <a:t>,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algn="ctr">
              <a:buFont typeface="Arial"/>
              <a:buChar char="•"/>
            </a:pPr>
            <a:r>
              <a:rPr lang="en-US" dirty="0" smtClean="0">
                <a:latin typeface="Elephants in Cherry Trees"/>
                <a:cs typeface="Elephants in Cherry Trees"/>
              </a:rPr>
              <a:t>his</a:t>
            </a:r>
            <a:r>
              <a:rPr lang="en-US" dirty="0">
                <a:latin typeface="Elephants in Cherry Trees"/>
                <a:cs typeface="Elephants in Cherry Trees"/>
              </a:rPr>
              <a:t>,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algn="ctr">
              <a:buFont typeface="Arial"/>
              <a:buChar char="•"/>
            </a:pPr>
            <a:r>
              <a:rPr lang="en-US" dirty="0" smtClean="0">
                <a:latin typeface="Elephants in Cherry Trees"/>
                <a:cs typeface="Elephants in Cherry Trees"/>
              </a:rPr>
              <a:t>her</a:t>
            </a:r>
            <a:r>
              <a:rPr lang="en-US" dirty="0">
                <a:latin typeface="Elephants in Cherry Trees"/>
                <a:cs typeface="Elephants in Cherry Trees"/>
              </a:rPr>
              <a:t>,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algn="ctr">
              <a:buFont typeface="Arial"/>
              <a:buChar char="•"/>
            </a:pPr>
            <a:r>
              <a:rPr lang="en-US" dirty="0" smtClean="0">
                <a:latin typeface="Elephants in Cherry Trees"/>
                <a:cs typeface="Elephants in Cherry Trees"/>
              </a:rPr>
              <a:t>our</a:t>
            </a:r>
            <a:r>
              <a:rPr lang="en-US" dirty="0">
                <a:latin typeface="Elephants in Cherry Trees"/>
                <a:cs typeface="Elephants in Cherry Trees"/>
              </a:rPr>
              <a:t>,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pPr algn="ctr">
              <a:buFont typeface="Arial"/>
              <a:buChar char="•"/>
            </a:pPr>
            <a:r>
              <a:rPr lang="en-US" dirty="0" smtClean="0">
                <a:latin typeface="Elephants in Cherry Trees"/>
                <a:cs typeface="Elephants in Cherry Trees"/>
              </a:rPr>
              <a:t>their.</a:t>
            </a:r>
          </a:p>
          <a:p>
            <a:pPr algn="ctr"/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>
                <a:latin typeface="Elephants in Cherry Trees"/>
                <a:cs typeface="Elephants in Cherry Trees"/>
              </a:rPr>
              <a:t>Their Spanish equivalents are as follows.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283" y="1747975"/>
            <a:ext cx="1301750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286" y="1620498"/>
            <a:ext cx="1499729" cy="1994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1492" y="635072"/>
            <a:ext cx="7775208" cy="5638197"/>
          </a:xfrm>
          <a:prstGeom prst="rect">
            <a:avLst/>
          </a:prstGeom>
          <a:noFill/>
          <a:ln w="571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81492" y="2338922"/>
            <a:ext cx="7775208" cy="61958"/>
          </a:xfrm>
          <a:prstGeom prst="line">
            <a:avLst/>
          </a:prstGeom>
          <a:ln w="5715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1492" y="4399034"/>
            <a:ext cx="7775208" cy="61958"/>
          </a:xfrm>
          <a:prstGeom prst="line">
            <a:avLst/>
          </a:prstGeom>
          <a:ln w="5715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0"/>
            <a:endCxn id="2" idx="2"/>
          </p:cNvCxnSpPr>
          <p:nvPr/>
        </p:nvCxnSpPr>
        <p:spPr>
          <a:xfrm rot="16200000" flipH="1">
            <a:off x="1749997" y="3454170"/>
            <a:ext cx="5638197" cy="1588"/>
          </a:xfrm>
          <a:prstGeom prst="line">
            <a:avLst/>
          </a:prstGeom>
          <a:ln w="5715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6602" y="1208180"/>
            <a:ext cx="280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lephants in Cherry Trees"/>
                <a:cs typeface="Elephants in Cherry Trees"/>
              </a:rPr>
              <a:t>   My </a:t>
            </a:r>
            <a:r>
              <a:rPr lang="en-US" dirty="0">
                <a:latin typeface="Elephants in Cherry Trees"/>
                <a:cs typeface="Elephants in Cherry Trees"/>
              </a:rPr>
              <a:t>= </a:t>
            </a:r>
            <a:r>
              <a:rPr lang="en-US" b="1" dirty="0" err="1">
                <a:latin typeface="Elephants in Cherry Trees"/>
                <a:cs typeface="Elephants in Cherry Trees"/>
              </a:rPr>
              <a:t>mi(s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r>
              <a:rPr lang="en-US" dirty="0" smtClean="0">
                <a:latin typeface="Elephants in Cherry Trees"/>
                <a:cs typeface="Elephants in Cherry Trees"/>
              </a:rPr>
              <a:t>   </a:t>
            </a:r>
            <a:endParaRPr lang="en-US" dirty="0">
              <a:latin typeface="Elephants in Cherry Trees"/>
              <a:cs typeface="Elephants in Cherry Tre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07" y="3258610"/>
            <a:ext cx="405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lephants in Cherry Trees"/>
                <a:cs typeface="Elephants in Cherry Trees"/>
              </a:rPr>
              <a:t>     Your </a:t>
            </a:r>
            <a:r>
              <a:rPr lang="en-US" dirty="0">
                <a:latin typeface="Elephants in Cherry Trees"/>
                <a:cs typeface="Elephants in Cherry Trees"/>
              </a:rPr>
              <a:t>= </a:t>
            </a:r>
            <a:r>
              <a:rPr lang="en-US" b="1" dirty="0" err="1">
                <a:latin typeface="Elephants in Cherry Trees"/>
                <a:cs typeface="Elephants in Cherry Trees"/>
              </a:rPr>
              <a:t>tu(s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  <a:endParaRPr lang="en-US" dirty="0">
              <a:latin typeface="Elephants in Cherry Trees"/>
              <a:cs typeface="Elephants in Cherry Tree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85303" y="4925674"/>
            <a:ext cx="103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Elephants in Cherry Trees"/>
                <a:cs typeface="Elephants in Cherry Trees"/>
              </a:rPr>
              <a:t>			His </a:t>
            </a:r>
            <a:r>
              <a:rPr lang="en-US" dirty="0">
                <a:latin typeface="Elephants in Cherry Trees"/>
                <a:cs typeface="Elephants in Cherry Trees"/>
              </a:rPr>
              <a:t>= </a:t>
            </a:r>
            <a:r>
              <a:rPr lang="en-US" b="1" dirty="0" err="1">
                <a:latin typeface="Elephants in Cherry Trees"/>
                <a:cs typeface="Elephants in Cherry Trees"/>
              </a:rPr>
              <a:t>Su(s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r>
              <a:rPr lang="en-US" dirty="0">
                <a:latin typeface="Elephants in Cherry Trees"/>
                <a:cs typeface="Elephants in Cherry Trees"/>
              </a:rPr>
              <a:t>		</a:t>
            </a:r>
            <a:r>
              <a:rPr lang="en-US" dirty="0" smtClean="0">
                <a:latin typeface="Elephants in Cherry Trees"/>
                <a:cs typeface="Elephants in Cherry Trees"/>
              </a:rPr>
              <a:t>					Their </a:t>
            </a:r>
            <a:r>
              <a:rPr lang="en-US" dirty="0">
                <a:latin typeface="Elephants in Cherry Trees"/>
                <a:cs typeface="Elephants in Cherry Trees"/>
              </a:rPr>
              <a:t>= </a:t>
            </a:r>
            <a:r>
              <a:rPr lang="en-US" b="1" dirty="0" err="1">
                <a:latin typeface="Elephants in Cherry Trees"/>
                <a:cs typeface="Elephants in Cherry Trees"/>
              </a:rPr>
              <a:t>Su(s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 smtClean="0">
                <a:latin typeface="Elephants in Cherry Trees"/>
                <a:cs typeface="Elephants in Cherry Trees"/>
              </a:rPr>
              <a:t>			Her </a:t>
            </a:r>
            <a:r>
              <a:rPr lang="en-US" dirty="0">
                <a:latin typeface="Elephants in Cherry Trees"/>
                <a:cs typeface="Elephants in Cherry Trees"/>
              </a:rPr>
              <a:t>= </a:t>
            </a:r>
            <a:r>
              <a:rPr lang="en-US" b="1" dirty="0" err="1">
                <a:latin typeface="Elephants in Cherry Trees"/>
                <a:cs typeface="Elephants in Cherry Trees"/>
              </a:rPr>
              <a:t>Su(s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r>
              <a:rPr lang="en-US" dirty="0">
                <a:latin typeface="Elephants in Cherry Trees"/>
                <a:cs typeface="Elephants in Cherry Trees"/>
              </a:rPr>
              <a:t>		</a:t>
            </a:r>
            <a:r>
              <a:rPr lang="en-US" dirty="0" smtClean="0">
                <a:latin typeface="Elephants in Cherry Trees"/>
                <a:cs typeface="Elephants in Cherry Trees"/>
              </a:rPr>
              <a:t>				Your </a:t>
            </a:r>
            <a:r>
              <a:rPr lang="en-US" dirty="0">
                <a:latin typeface="Elephants in Cherry Trees"/>
                <a:cs typeface="Elephants in Cherry Trees"/>
              </a:rPr>
              <a:t>(pl) = </a:t>
            </a:r>
            <a:r>
              <a:rPr lang="en-US" b="1" dirty="0" err="1">
                <a:latin typeface="Elephants in Cherry Trees"/>
                <a:cs typeface="Elephants in Cherry Trees"/>
              </a:rPr>
              <a:t>Su(s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r>
              <a:rPr lang="en-US" dirty="0">
                <a:latin typeface="Elephants in Cherry Trees"/>
                <a:cs typeface="Elephants in Cherry Trees"/>
              </a:rPr>
              <a:t>	</a:t>
            </a:r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 smtClean="0">
                <a:latin typeface="Elephants in Cherry Trees"/>
                <a:cs typeface="Elephants in Cherry Trees"/>
              </a:rPr>
              <a:t>			Your </a:t>
            </a:r>
            <a:r>
              <a:rPr lang="en-US" dirty="0">
                <a:latin typeface="Elephants in Cherry Trees"/>
                <a:cs typeface="Elephants in Cherry Trees"/>
              </a:rPr>
              <a:t>= </a:t>
            </a:r>
            <a:r>
              <a:rPr lang="en-US" b="1" dirty="0" err="1">
                <a:latin typeface="Elephants in Cherry Trees"/>
                <a:cs typeface="Elephants in Cherry Trees"/>
              </a:rPr>
              <a:t>Su(s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endParaRPr lang="en-US" dirty="0">
              <a:latin typeface="Elephants in Cherry Trees"/>
              <a:cs typeface="Elephants in Cherry Trees"/>
            </a:endParaRPr>
          </a:p>
          <a:p>
            <a:endParaRPr lang="en-US" dirty="0">
              <a:latin typeface="Elephants in Cherry Trees"/>
              <a:cs typeface="Elephants in Cherry Tre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01283" y="3258610"/>
            <a:ext cx="282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XX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  <a:endParaRPr lang="en-US" dirty="0">
              <a:latin typeface="Elephants in Cherry Trees"/>
              <a:cs typeface="Elephants in Cherry Tree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6911" y="1115847"/>
            <a:ext cx="3330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Our = 	</a:t>
            </a:r>
            <a:r>
              <a:rPr lang="en-US" b="1" dirty="0" err="1" smtClean="0">
                <a:latin typeface="Elephants in Cherry Trees"/>
                <a:cs typeface="Elephants in Cherry Trees"/>
              </a:rPr>
              <a:t>nuestro(</a:t>
            </a:r>
            <a:r>
              <a:rPr lang="en-US" b="1" dirty="0" err="1">
                <a:latin typeface="Elephants in Cherry Trees"/>
                <a:cs typeface="Elephants in Cherry Trees"/>
              </a:rPr>
              <a:t>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endParaRPr lang="en-US" dirty="0">
              <a:latin typeface="Elephants in Cherry Trees"/>
              <a:cs typeface="Elephants in Cherry Trees"/>
            </a:endParaRPr>
          </a:p>
          <a:p>
            <a:r>
              <a:rPr lang="en-US" dirty="0">
                <a:latin typeface="Elephants in Cherry Trees"/>
                <a:cs typeface="Elephants in Cherry Trees"/>
              </a:rPr>
              <a:t>	</a:t>
            </a:r>
            <a:r>
              <a:rPr lang="en-US" dirty="0" smtClean="0">
                <a:latin typeface="Elephants in Cherry Trees"/>
                <a:cs typeface="Elephants in Cherry Trees"/>
              </a:rPr>
              <a:t>	</a:t>
            </a:r>
            <a:r>
              <a:rPr lang="en-US" b="1" dirty="0" err="1" smtClean="0">
                <a:latin typeface="Elephants in Cherry Trees"/>
                <a:cs typeface="Elephants in Cherry Trees"/>
              </a:rPr>
              <a:t>Nuestra</a:t>
            </a:r>
            <a:r>
              <a:rPr lang="en-US" b="1" dirty="0" smtClean="0">
                <a:latin typeface="Elephants in Cherry Trees"/>
                <a:cs typeface="Elephants in Cherry Trees"/>
              </a:rPr>
              <a:t> </a:t>
            </a:r>
            <a:r>
              <a:rPr lang="en-US" b="1" dirty="0">
                <a:latin typeface="Elephants in Cherry Trees"/>
                <a:cs typeface="Elephants in Cherry Trees"/>
              </a:rPr>
              <a:t>(</a:t>
            </a:r>
            <a:r>
              <a:rPr lang="en-US" b="1" dirty="0" err="1">
                <a:latin typeface="Elephants in Cherry Trees"/>
                <a:cs typeface="Elephants in Cherry Trees"/>
              </a:rPr>
              <a:t>s</a:t>
            </a:r>
            <a:r>
              <a:rPr lang="en-US" b="1" dirty="0">
                <a:latin typeface="Elephants in Cherry Trees"/>
                <a:cs typeface="Elephants in Cherry Trees"/>
              </a:rPr>
              <a:t>)</a:t>
            </a:r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 smtClean="0">
                <a:latin typeface="Elephants in Cherry Trees"/>
                <a:cs typeface="Elephants in Cherry Trees"/>
              </a:rPr>
              <a:t>	</a:t>
            </a:r>
            <a:endParaRPr lang="en-US" dirty="0">
              <a:latin typeface="Elephants in Cherry Trees"/>
              <a:cs typeface="Elephants in Cherry Tre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073" y="1332102"/>
            <a:ext cx="8570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Adjectives must match in number with the object being possessed.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608" y="2855434"/>
            <a:ext cx="3014949" cy="3014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32764"/>
            <a:ext cx="3543573" cy="3722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211" y="898394"/>
            <a:ext cx="89678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All the possessive adjectives have two </a:t>
            </a:r>
            <a:r>
              <a:rPr lang="en-US" dirty="0" smtClean="0">
                <a:latin typeface="Elephants in Cherry Trees"/>
                <a:cs typeface="Elephants in Cherry Trees"/>
              </a:rPr>
              <a:t>forms:</a:t>
            </a:r>
          </a:p>
          <a:p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  <a:r>
              <a:rPr lang="en-US" dirty="0">
                <a:latin typeface="Elephants in Cherry Trees"/>
                <a:cs typeface="Elephants in Cherry Trees"/>
              </a:rPr>
              <a:t>a singular and a plural form.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>
                <a:latin typeface="Elephants in Cherry Trees"/>
                <a:cs typeface="Elephants in Cherry Trees"/>
              </a:rPr>
              <a:t>	For example: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</a:p>
          <a:p>
            <a:endParaRPr lang="en-US" dirty="0">
              <a:latin typeface="Elephants in Cherry Trees"/>
              <a:cs typeface="Elephants in Cherry Trees"/>
            </a:endParaRPr>
          </a:p>
          <a:p>
            <a:r>
              <a:rPr lang="en-US" dirty="0" smtClean="0">
                <a:latin typeface="Elephants in Cherry Trees"/>
                <a:cs typeface="Elephants in Cherry Trees"/>
              </a:rPr>
              <a:t>	</a:t>
            </a:r>
            <a:r>
              <a:rPr lang="en-US" dirty="0">
                <a:latin typeface="Elephants in Cherry Trees"/>
                <a:cs typeface="Elephants in Cherry Trees"/>
              </a:rPr>
              <a:t>My book = </a:t>
            </a:r>
            <a:r>
              <a:rPr lang="es-ES" dirty="0">
                <a:latin typeface="Elephants in Cherry Trees"/>
                <a:cs typeface="Elephants in Cherry Trees"/>
              </a:rPr>
              <a:t>mi libro</a:t>
            </a:r>
            <a:r>
              <a:rPr lang="en-US" dirty="0">
                <a:latin typeface="Elephants in Cherry Trees"/>
                <a:cs typeface="Elephants in Cherry Trees"/>
              </a:rPr>
              <a:t> (singular)</a:t>
            </a:r>
          </a:p>
          <a:p>
            <a:r>
              <a:rPr lang="en-US" dirty="0">
                <a:latin typeface="Elephants in Cherry Trees"/>
                <a:cs typeface="Elephants in Cherry Trees"/>
              </a:rPr>
              <a:t>		</a:t>
            </a:r>
            <a:r>
              <a:rPr lang="en-US" dirty="0" smtClean="0">
                <a:latin typeface="Elephants in Cherry Trees"/>
                <a:cs typeface="Elephants in Cherry Trees"/>
              </a:rPr>
              <a:t>	</a:t>
            </a:r>
          </a:p>
          <a:p>
            <a:r>
              <a:rPr lang="en-US" dirty="0">
                <a:latin typeface="Elephants in Cherry Trees"/>
                <a:cs typeface="Elephants in Cherry Trees"/>
              </a:rPr>
              <a:t>	</a:t>
            </a:r>
            <a:r>
              <a:rPr lang="en-US" dirty="0" smtClean="0">
                <a:latin typeface="Elephants in Cherry Trees"/>
                <a:cs typeface="Elephants in Cherry Trees"/>
              </a:rPr>
              <a:t>My </a:t>
            </a:r>
            <a:r>
              <a:rPr lang="en-US" dirty="0">
                <a:latin typeface="Elephants in Cherry Trees"/>
                <a:cs typeface="Elephants in Cherry Trees"/>
              </a:rPr>
              <a:t>book</a:t>
            </a:r>
            <a:r>
              <a:rPr lang="en-US" u="sng" dirty="0">
                <a:latin typeface="Elephants in Cherry Trees"/>
                <a:cs typeface="Elephants in Cherry Trees"/>
              </a:rPr>
              <a:t>s</a:t>
            </a:r>
            <a:r>
              <a:rPr lang="en-US" dirty="0">
                <a:latin typeface="Elephants in Cherry Trees"/>
                <a:cs typeface="Elephants in Cherry Trees"/>
              </a:rPr>
              <a:t> = </a:t>
            </a:r>
            <a:r>
              <a:rPr lang="es-ES" dirty="0">
                <a:latin typeface="Elephants in Cherry Trees"/>
                <a:cs typeface="Elephants in Cherry Trees"/>
              </a:rPr>
              <a:t>Mi</a:t>
            </a:r>
            <a:r>
              <a:rPr lang="es-ES" u="sng" dirty="0">
                <a:latin typeface="Elephants in Cherry Trees"/>
                <a:cs typeface="Elephants in Cherry Trees"/>
              </a:rPr>
              <a:t>s</a:t>
            </a:r>
            <a:r>
              <a:rPr lang="es-ES" dirty="0">
                <a:latin typeface="Elephants in Cherry Trees"/>
                <a:cs typeface="Elephants in Cherry Trees"/>
              </a:rPr>
              <a:t> libro</a:t>
            </a:r>
            <a:r>
              <a:rPr lang="es-ES" u="sng" dirty="0">
                <a:latin typeface="Elephants in Cherry Trees"/>
                <a:cs typeface="Elephants in Cherry Trees"/>
              </a:rPr>
              <a:t>s</a:t>
            </a:r>
            <a:r>
              <a:rPr lang="es-ES" dirty="0">
                <a:latin typeface="Elephants in Cherry Trees"/>
                <a:cs typeface="Elephants in Cherry Trees"/>
              </a:rPr>
              <a:t> </a:t>
            </a:r>
            <a:r>
              <a:rPr lang="en-US" dirty="0">
                <a:latin typeface="Elephants in Cherry Trees"/>
                <a:cs typeface="Elephants in Cherry Trees"/>
              </a:rPr>
              <a:t>(plural</a:t>
            </a:r>
            <a:r>
              <a:rPr lang="en-US" dirty="0" smtClean="0">
                <a:latin typeface="Elephants in Cherry Trees"/>
                <a:cs typeface="Elephants in Cherry Trees"/>
              </a:rPr>
              <a:t>)</a:t>
            </a:r>
          </a:p>
          <a:p>
            <a:endParaRPr lang="en-US" dirty="0" smtClean="0">
              <a:latin typeface="Elephants in Cherry Trees"/>
              <a:cs typeface="Elephants in Cherry Trees"/>
            </a:endParaRPr>
          </a:p>
          <a:p>
            <a:r>
              <a:rPr lang="en-US" dirty="0">
                <a:latin typeface="Elephants in Cherry Trees"/>
                <a:cs typeface="Elephants in Cherry Trees"/>
              </a:rPr>
              <a:t>Notice that it matches with the number of nouns not the number of </a:t>
            </a:r>
            <a:r>
              <a:rPr lang="en-US" b="1" dirty="0">
                <a:latin typeface="Elephants in Cherry Trees"/>
                <a:cs typeface="Elephants in Cherry Trees"/>
              </a:rPr>
              <a:t>owners</a:t>
            </a:r>
            <a:r>
              <a:rPr lang="en-US" dirty="0">
                <a:latin typeface="Elephants in Cherry Trees"/>
                <a:cs typeface="Elephants in Cherry Tree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677" y="1099758"/>
            <a:ext cx="76048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lephants in Cherry Trees"/>
                <a:cs typeface="Elephants in Cherry Trees"/>
              </a:rPr>
              <a:t>“Our” has four forms</a:t>
            </a:r>
            <a:r>
              <a:rPr lang="en-US" dirty="0" smtClean="0">
                <a:latin typeface="Elephants in Cherry Trees"/>
                <a:cs typeface="Elephants in Cherry Trees"/>
              </a:rPr>
              <a:t>.</a:t>
            </a:r>
          </a:p>
          <a:p>
            <a:endParaRPr lang="en-US" dirty="0">
              <a:latin typeface="Elephants in Cherry Trees"/>
              <a:cs typeface="Elephants in Cherry Trees"/>
            </a:endParaRPr>
          </a:p>
          <a:p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  <a:r>
              <a:rPr lang="en-US" dirty="0">
                <a:latin typeface="Elephants in Cherry Trees"/>
                <a:cs typeface="Elephants in Cherry Trees"/>
              </a:rPr>
              <a:t>It must match in number and gender with the object being possessed</a:t>
            </a:r>
            <a:r>
              <a:rPr lang="en-US" dirty="0" smtClean="0">
                <a:latin typeface="Elephants in Cherry Trees"/>
                <a:cs typeface="Elephants in Cherry Trees"/>
              </a:rPr>
              <a:t>.</a:t>
            </a:r>
          </a:p>
          <a:p>
            <a:r>
              <a:rPr lang="en-US" dirty="0" smtClean="0">
                <a:latin typeface="Elephants in Cherry Trees"/>
                <a:cs typeface="Elephants in Cherry Trees"/>
              </a:rPr>
              <a:t>  	</a:t>
            </a:r>
          </a:p>
          <a:p>
            <a:r>
              <a:rPr lang="es-ES" dirty="0">
                <a:latin typeface="Elephants in Cherry Trees"/>
                <a:cs typeface="Elephants in Cherry Trees"/>
              </a:rPr>
              <a:t>For </a:t>
            </a:r>
            <a:r>
              <a:rPr lang="en-US" dirty="0">
                <a:latin typeface="Elephants in Cherry Trees"/>
                <a:cs typeface="Elephants in Cherry Trees"/>
              </a:rPr>
              <a:t>example</a:t>
            </a:r>
            <a:r>
              <a:rPr lang="es-ES" dirty="0">
                <a:latin typeface="Elephants in Cherry Trees"/>
                <a:cs typeface="Elephants in Cherry Trees"/>
              </a:rPr>
              <a:t>: </a:t>
            </a:r>
            <a:r>
              <a:rPr lang="es-ES" dirty="0" smtClean="0">
                <a:latin typeface="Elephants in Cherry Trees"/>
                <a:cs typeface="Elephants in Cherry Trees"/>
              </a:rPr>
              <a:t>	</a:t>
            </a:r>
          </a:p>
          <a:p>
            <a:endParaRPr lang="es-ES" dirty="0">
              <a:latin typeface="Elephants in Cherry Trees"/>
              <a:cs typeface="Elephants in Cherry Trees"/>
            </a:endParaRPr>
          </a:p>
          <a:p>
            <a:r>
              <a:rPr lang="es-ES" dirty="0" smtClean="0">
                <a:latin typeface="Elephants in Cherry Trees"/>
                <a:cs typeface="Elephants in Cherry Trees"/>
              </a:rPr>
              <a:t>our </a:t>
            </a:r>
            <a:r>
              <a:rPr lang="es-ES" dirty="0">
                <a:latin typeface="Elephants in Cherry Trees"/>
                <a:cs typeface="Elephants in Cherry Trees"/>
              </a:rPr>
              <a:t>brother =</a:t>
            </a:r>
            <a:r>
              <a:rPr lang="es-ES" b="1" dirty="0">
                <a:latin typeface="Elephants in Cherry Trees"/>
                <a:cs typeface="Elephants in Cherry Trees"/>
              </a:rPr>
              <a:t> nuestro </a:t>
            </a:r>
            <a:r>
              <a:rPr lang="es-ES" dirty="0">
                <a:latin typeface="Elephants in Cherry Trees"/>
                <a:cs typeface="Elephants in Cherry Trees"/>
              </a:rPr>
              <a:t>hermano</a:t>
            </a:r>
            <a:r>
              <a:rPr lang="es-ES" b="1" dirty="0">
                <a:latin typeface="Elephants in Cherry Trees"/>
                <a:cs typeface="Elephants in Cherry Trees"/>
              </a:rPr>
              <a:t>	</a:t>
            </a:r>
            <a:r>
              <a:rPr lang="es-ES" dirty="0">
                <a:latin typeface="Elephants in Cherry Trees"/>
                <a:cs typeface="Elephants in Cherry Trees"/>
              </a:rPr>
              <a:t> </a:t>
            </a:r>
            <a:endParaRPr lang="en-US" dirty="0">
              <a:latin typeface="Elephants in Cherry Trees"/>
              <a:cs typeface="Elephants in Cherry Trees"/>
            </a:endParaRPr>
          </a:p>
          <a:p>
            <a:r>
              <a:rPr lang="es-ES" dirty="0">
                <a:latin typeface="Elephants in Cherry Trees"/>
                <a:cs typeface="Elephants in Cherry Trees"/>
              </a:rPr>
              <a:t>our sister = </a:t>
            </a:r>
            <a:r>
              <a:rPr lang="es-ES" b="1" dirty="0">
                <a:latin typeface="Elephants in Cherry Trees"/>
                <a:cs typeface="Elephants in Cherry Trees"/>
              </a:rPr>
              <a:t>nuestra </a:t>
            </a:r>
            <a:r>
              <a:rPr lang="es-ES" dirty="0">
                <a:latin typeface="Elephants in Cherry Trees"/>
                <a:cs typeface="Elephants in Cherry Trees"/>
              </a:rPr>
              <a:t>hermana	</a:t>
            </a:r>
            <a:endParaRPr lang="en-US" dirty="0">
              <a:latin typeface="Elephants in Cherry Trees"/>
              <a:cs typeface="Elephants in Cherry Trees"/>
            </a:endParaRPr>
          </a:p>
          <a:p>
            <a:r>
              <a:rPr lang="en-US" dirty="0">
                <a:latin typeface="Elephants in Cherry Trees"/>
                <a:cs typeface="Elephants in Cherry Trees"/>
              </a:rPr>
              <a:t>our brothers =</a:t>
            </a:r>
            <a:r>
              <a:rPr lang="es-ES" b="1" dirty="0">
                <a:latin typeface="Elephants in Cherry Trees"/>
                <a:cs typeface="Elephants in Cherry Trees"/>
              </a:rPr>
              <a:t> nuestros </a:t>
            </a:r>
            <a:r>
              <a:rPr lang="es-ES" dirty="0">
                <a:latin typeface="Elephants in Cherry Trees"/>
                <a:cs typeface="Elephants in Cherry Trees"/>
              </a:rPr>
              <a:t>hermanos</a:t>
            </a:r>
            <a:r>
              <a:rPr lang="es-ES" b="1" dirty="0">
                <a:latin typeface="Elephants in Cherry Trees"/>
                <a:cs typeface="Elephants in Cherry Trees"/>
              </a:rPr>
              <a:t> </a:t>
            </a:r>
            <a:r>
              <a:rPr lang="en-US" b="1" dirty="0">
                <a:latin typeface="Elephants in Cherry Trees"/>
                <a:cs typeface="Elephants in Cherry Trees"/>
              </a:rPr>
              <a:t> 	</a:t>
            </a:r>
            <a:r>
              <a:rPr lang="en-US" dirty="0">
                <a:latin typeface="Elephants in Cherry Trees"/>
                <a:cs typeface="Elephants in Cherry Trees"/>
              </a:rPr>
              <a:t> </a:t>
            </a:r>
          </a:p>
          <a:p>
            <a:r>
              <a:rPr lang="en-US" dirty="0">
                <a:latin typeface="Elephants in Cherry Trees"/>
                <a:cs typeface="Elephants in Cherry Trees"/>
              </a:rPr>
              <a:t>our sisters =</a:t>
            </a:r>
            <a:r>
              <a:rPr lang="en-US" b="1" dirty="0">
                <a:latin typeface="Elephants in Cherry Trees"/>
                <a:cs typeface="Elephants in Cherry Trees"/>
              </a:rPr>
              <a:t> </a:t>
            </a:r>
            <a:r>
              <a:rPr lang="es-ES" b="1" dirty="0">
                <a:latin typeface="Elephants in Cherry Trees"/>
                <a:cs typeface="Elephants in Cherry Trees"/>
              </a:rPr>
              <a:t>nuestras </a:t>
            </a:r>
            <a:r>
              <a:rPr lang="es-ES" dirty="0">
                <a:latin typeface="Elephants in Cherry Trees"/>
                <a:cs typeface="Elephants in Cherry Trees"/>
              </a:rPr>
              <a:t>hermanas</a:t>
            </a:r>
            <a:r>
              <a:rPr lang="en-US" dirty="0">
                <a:latin typeface="Elephants in Cherry Trees"/>
                <a:cs typeface="Elephants in Cherry Trees"/>
              </a:rPr>
              <a:t>	</a:t>
            </a:r>
            <a:r>
              <a:rPr lang="en-US" dirty="0" smtClean="0">
                <a:latin typeface="Elephants in Cherry Trees"/>
                <a:cs typeface="Elephants in Cherry Trees"/>
              </a:rPr>
              <a:t> </a:t>
            </a:r>
            <a:endParaRPr lang="en-US" dirty="0">
              <a:latin typeface="Elephants in Cherry Trees"/>
              <a:cs typeface="Elephants in Cherry Tre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4302125"/>
            <a:ext cx="1809750" cy="2406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7856" y="4302125"/>
            <a:ext cx="1481309" cy="21244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" y="4302125"/>
            <a:ext cx="1358900" cy="198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347</Words>
  <Application>Microsoft Macintosh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Possessive Adjectives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</dc:title>
  <dc:creator>TRUJILLOC</dc:creator>
  <cp:lastModifiedBy>TRUJILLOC</cp:lastModifiedBy>
  <cp:revision>2</cp:revision>
  <dcterms:created xsi:type="dcterms:W3CDTF">2012-11-12T15:02:20Z</dcterms:created>
  <dcterms:modified xsi:type="dcterms:W3CDTF">2012-11-12T15:20:26Z</dcterms:modified>
</cp:coreProperties>
</file>